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0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38.jpg" ContentType="image/jpg"/>
  <Override PartName="/ppt/media/image39.jpg" ContentType="image/jp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698_34BFBB46.xml" ContentType="application/vnd.ms-powerpoint.comments+xml"/>
  <Override PartName="/ppt/notesSlides/notesSlide20.xml" ContentType="application/vnd.openxmlformats-officedocument.presentationml.notesSlide+xml"/>
  <Override PartName="/ppt/comments/modernComment_65E_A5013C48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  <p:sldMasterId id="2147483701" r:id="rId3"/>
    <p:sldMasterId id="2147483712" r:id="rId4"/>
    <p:sldMasterId id="2147483742" r:id="rId5"/>
  </p:sldMasterIdLst>
  <p:notesMasterIdLst>
    <p:notesMasterId r:id="rId84"/>
  </p:notesMasterIdLst>
  <p:sldIdLst>
    <p:sldId id="1714" r:id="rId6"/>
    <p:sldId id="1705" r:id="rId7"/>
    <p:sldId id="1708" r:id="rId8"/>
    <p:sldId id="1710" r:id="rId9"/>
    <p:sldId id="1711" r:id="rId10"/>
    <p:sldId id="1712" r:id="rId11"/>
    <p:sldId id="1648" r:id="rId12"/>
    <p:sldId id="1719" r:id="rId13"/>
    <p:sldId id="1632" r:id="rId14"/>
    <p:sldId id="584" r:id="rId15"/>
    <p:sldId id="585" r:id="rId16"/>
    <p:sldId id="586" r:id="rId17"/>
    <p:sldId id="587" r:id="rId18"/>
    <p:sldId id="1629" r:id="rId19"/>
    <p:sldId id="588" r:id="rId20"/>
    <p:sldId id="591" r:id="rId21"/>
    <p:sldId id="592" r:id="rId22"/>
    <p:sldId id="1634" r:id="rId23"/>
    <p:sldId id="1704" r:id="rId24"/>
    <p:sldId id="1635" r:id="rId25"/>
    <p:sldId id="1637" r:id="rId26"/>
    <p:sldId id="1636" r:id="rId27"/>
    <p:sldId id="1664" r:id="rId28"/>
    <p:sldId id="1573" r:id="rId29"/>
    <p:sldId id="1574" r:id="rId30"/>
    <p:sldId id="1665" r:id="rId31"/>
    <p:sldId id="1638" r:id="rId32"/>
    <p:sldId id="1721" r:id="rId33"/>
    <p:sldId id="1720" r:id="rId34"/>
    <p:sldId id="1639" r:id="rId35"/>
    <p:sldId id="1666" r:id="rId36"/>
    <p:sldId id="1668" r:id="rId37"/>
    <p:sldId id="594" r:id="rId38"/>
    <p:sldId id="1579" r:id="rId39"/>
    <p:sldId id="1670" r:id="rId40"/>
    <p:sldId id="1671" r:id="rId41"/>
    <p:sldId id="1669" r:id="rId42"/>
    <p:sldId id="1566" r:id="rId43"/>
    <p:sldId id="1640" r:id="rId44"/>
    <p:sldId id="1641" r:id="rId45"/>
    <p:sldId id="1643" r:id="rId46"/>
    <p:sldId id="1673" r:id="rId47"/>
    <p:sldId id="1582" r:id="rId48"/>
    <p:sldId id="1585" r:id="rId49"/>
    <p:sldId id="1586" r:id="rId50"/>
    <p:sldId id="1587" r:id="rId51"/>
    <p:sldId id="1588" r:id="rId52"/>
    <p:sldId id="1674" r:id="rId53"/>
    <p:sldId id="1660" r:id="rId54"/>
    <p:sldId id="1717" r:id="rId55"/>
    <p:sldId id="1676" r:id="rId56"/>
    <p:sldId id="1677" r:id="rId57"/>
    <p:sldId id="1567" r:id="rId58"/>
    <p:sldId id="1679" r:id="rId59"/>
    <p:sldId id="1681" r:id="rId60"/>
    <p:sldId id="1680" r:id="rId61"/>
    <p:sldId id="1400" r:id="rId62"/>
    <p:sldId id="1682" r:id="rId63"/>
    <p:sldId id="1685" r:id="rId64"/>
    <p:sldId id="1684" r:id="rId65"/>
    <p:sldId id="1683" r:id="rId66"/>
    <p:sldId id="1686" r:id="rId67"/>
    <p:sldId id="1687" r:id="rId68"/>
    <p:sldId id="1570" r:id="rId69"/>
    <p:sldId id="1688" r:id="rId70"/>
    <p:sldId id="1689" r:id="rId71"/>
    <p:sldId id="1690" r:id="rId72"/>
    <p:sldId id="1691" r:id="rId73"/>
    <p:sldId id="1692" r:id="rId74"/>
    <p:sldId id="1630" r:id="rId75"/>
    <p:sldId id="1693" r:id="rId76"/>
    <p:sldId id="1718" r:id="rId77"/>
    <p:sldId id="1319" r:id="rId78"/>
    <p:sldId id="1696" r:id="rId79"/>
    <p:sldId id="1336" r:id="rId80"/>
    <p:sldId id="1337" r:id="rId81"/>
    <p:sldId id="1716" r:id="rId82"/>
    <p:sldId id="1595" r:id="rId8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ambria Math" panose="02040503050406030204" pitchFamily="18" charset="0"/>
      <p:regular r:id="rId89"/>
    </p:embeddedFont>
    <p:embeddedFont>
      <p:font typeface="Consolas" panose="020B0609020204030204" pitchFamily="49" charset="0"/>
      <p:regular r:id="rId90"/>
      <p:bold r:id="rId91"/>
      <p:italic r:id="rId92"/>
      <p:boldItalic r:id="rId93"/>
    </p:embeddedFont>
    <p:embeddedFont>
      <p:font typeface="Corbel" panose="020B0503020204020204" pitchFamily="34" charset="0"/>
      <p:regular r:id="rId94"/>
      <p:bold r:id="rId95"/>
      <p:italic r:id="rId96"/>
      <p:boldItalic r:id="rId97"/>
    </p:embeddedFont>
    <p:embeddedFont>
      <p:font typeface="Merriweather Sans" pitchFamily="2" charset="77"/>
      <p:regular r:id="rId98"/>
      <p:bold r:id="rId99"/>
      <p:italic r:id="rId100"/>
      <p:boldItalic r:id="rId101"/>
    </p:embeddedFont>
    <p:embeddedFont>
      <p:font typeface="Roboto" panose="02000000000000000000" pitchFamily="2" charset="0"/>
      <p:regular r:id="rId102"/>
      <p:bold r:id="rId103"/>
      <p:italic r:id="rId104"/>
      <p:boldItalic r:id="rId105"/>
    </p:embeddedFont>
    <p:embeddedFont>
      <p:font typeface="Source Sans Pro" panose="020B0503030403020204" pitchFamily="34" charset="0"/>
      <p:regular r:id="rId106"/>
      <p:bold r:id="rId107"/>
      <p:italic r:id="rId108"/>
      <p:boldItalic r:id="rId109"/>
    </p:embeddedFont>
    <p:embeddedFont>
      <p:font typeface="Source Serif Pro" panose="02040603050405020204" pitchFamily="18" charset="0"/>
      <p:regular r:id="rId110"/>
      <p:bold r:id="rId111"/>
      <p:italic r:id="rId112"/>
      <p:boldItalic r:id="rId113"/>
    </p:embeddedFont>
    <p:embeddedFont>
      <p:font typeface="Tahoma" panose="020B0604030504040204" pitchFamily="34" charset="0"/>
      <p:regular r:id="rId114"/>
      <p:bold r:id="rId115"/>
    </p:embeddedFont>
    <p:embeddedFont>
      <p:font typeface="Trebuchet MS" panose="020B0703020202090204" pitchFamily="34" charset="0"/>
      <p:regular r:id="rId116"/>
      <p:bold r:id="rId117"/>
      <p:italic r:id="rId118"/>
    </p:embeddedFont>
    <p:embeddedFont>
      <p:font typeface="Verdana" panose="020B0604030504040204" pitchFamily="34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DCECFF"/>
    <a:srgbClr val="FFE5DF"/>
    <a:srgbClr val="FACD9A"/>
    <a:srgbClr val="CDEC8B"/>
    <a:srgbClr val="B0FF63"/>
    <a:srgbClr val="FF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1"/>
    <p:restoredTop sz="94677"/>
  </p:normalViewPr>
  <p:slideViewPr>
    <p:cSldViewPr snapToGrid="0">
      <p:cViewPr varScale="1">
        <p:scale>
          <a:sx n="120" d="100"/>
          <a:sy n="120" d="100"/>
        </p:scale>
        <p:origin x="200" y="1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font" Target="fonts/font33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12" Type="http://schemas.openxmlformats.org/officeDocument/2006/relationships/font" Target="fonts/font28.fntdata"/><Relationship Id="rId16" Type="http://schemas.openxmlformats.org/officeDocument/2006/relationships/slide" Target="slides/slide11.xml"/><Relationship Id="rId107" Type="http://schemas.openxmlformats.org/officeDocument/2006/relationships/font" Target="fonts/font23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18.fntdata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29.fntdata"/><Relationship Id="rId118" Type="http://schemas.openxmlformats.org/officeDocument/2006/relationships/font" Target="fonts/font34.fntdata"/><Relationship Id="rId80" Type="http://schemas.openxmlformats.org/officeDocument/2006/relationships/slide" Target="slides/slide75.xml"/><Relationship Id="rId85" Type="http://schemas.openxmlformats.org/officeDocument/2006/relationships/font" Target="fonts/font1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19.fntdata"/><Relationship Id="rId108" Type="http://schemas.openxmlformats.org/officeDocument/2006/relationships/font" Target="fonts/font24.fntdata"/><Relationship Id="rId124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30.fntdata"/><Relationship Id="rId119" Type="http://schemas.openxmlformats.org/officeDocument/2006/relationships/font" Target="fonts/font35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font" Target="fonts/font2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25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120" Type="http://schemas.openxmlformats.org/officeDocument/2006/relationships/font" Target="fonts/font36.fntdata"/><Relationship Id="rId125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3.fntdata"/><Relationship Id="rId110" Type="http://schemas.openxmlformats.org/officeDocument/2006/relationships/font" Target="fonts/font26.fntdata"/><Relationship Id="rId115" Type="http://schemas.openxmlformats.org/officeDocument/2006/relationships/font" Target="fonts/font31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12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121" Type="http://schemas.openxmlformats.org/officeDocument/2006/relationships/font" Target="fonts/font37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3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font" Target="fonts/font4.fntdata"/><Relationship Id="rId111" Type="http://schemas.openxmlformats.org/officeDocument/2006/relationships/font" Target="fonts/font27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font" Target="fonts/font22.fntdata"/><Relationship Id="rId127" Type="http://schemas.microsoft.com/office/2018/10/relationships/authors" Target="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122" Type="http://schemas.openxmlformats.org/officeDocument/2006/relationships/font" Target="fonts/font3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comments/modernComment_65E_A5013C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CFEDED-34E0-2648-9209-8F0AC08884B2}" authorId="{AC97BE05-7214-46BD-569F-A0959E827800}" created="2023-11-13T01:53:07.681">
    <pc:sldMkLst xmlns:pc="http://schemas.microsoft.com/office/powerpoint/2013/main/command">
      <pc:docMk/>
      <pc:sldMk cId="2768321608" sldId="1630"/>
    </pc:sldMkLst>
    <p188:txBody>
      <a:bodyPr/>
      <a:lstStyle/>
      <a:p>
        <a:r>
          <a:rPr lang="en-US"/>
          <a:t>quote from Jelineck that everytime I fire a linguist … </a:t>
        </a:r>
      </a:p>
    </p188:txBody>
  </p188:cm>
</p188:cmLst>
</file>

<file path=ppt/comments/modernComment_698_34BFBB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59E32C-1C88-5D4D-857E-1ADD59E851F0}" authorId="{AC97BE05-7214-46BD-569F-A0959E827800}" created="2023-11-13T01:54:26.278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Here we need to emphasize that these numbers are computd on OOD data.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67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827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66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894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1203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307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517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stuck between a rock and a hard place. </a:t>
            </a:r>
          </a:p>
        </p:txBody>
      </p:sp>
    </p:spTree>
    <p:extLst>
      <p:ext uri="{BB962C8B-B14F-4D97-AF65-F5344CB8AC3E}">
        <p14:creationId xmlns:p14="http://schemas.microsoft.com/office/powerpoint/2010/main" val="2113301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18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15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011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cat</a:t>
            </a:r>
          </a:p>
        </p:txBody>
      </p:sp>
    </p:spTree>
    <p:extLst>
      <p:ext uri="{BB962C8B-B14F-4D97-AF65-F5344CB8AC3E}">
        <p14:creationId xmlns:p14="http://schemas.microsoft.com/office/powerpoint/2010/main" val="287322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79200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4700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188966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396758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all were doing, roughly, was predicting a probability distribution over the next word in the sentence given the previous words. </a:t>
            </a:r>
          </a:p>
          <a:p>
            <a:r>
              <a:rPr lang="en-US" dirty="0"/>
              <a:t>By the end of the sentence, you probably were predicting that the word "mat" had a probability near 1 and every other word had relatively low probability</a:t>
            </a:r>
          </a:p>
        </p:txBody>
      </p:sp>
    </p:spTree>
    <p:extLst>
      <p:ext uri="{BB962C8B-B14F-4D97-AF65-F5344CB8AC3E}">
        <p14:creationId xmlns:p14="http://schemas.microsoft.com/office/powerpoint/2010/main" val="19348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995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26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729002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161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2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1724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68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72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32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27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2572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50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89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659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921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765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63302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96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93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19843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75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27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5009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7503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20699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2681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3863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448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3707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1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480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84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47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01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9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36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8825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47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81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75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139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56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2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282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4258987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06217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77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872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206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29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6727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1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76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6" r:id="rId4"/>
    <p:sldLayoutId id="2147483677" r:id="rId5"/>
    <p:sldLayoutId id="2147483678" r:id="rId6"/>
    <p:sldLayoutId id="2147483679" r:id="rId7"/>
    <p:sldLayoutId id="2147483655" r:id="rId8"/>
    <p:sldLayoutId id="2147483656" r:id="rId9"/>
    <p:sldLayoutId id="2147483657" r:id="rId10"/>
    <p:sldLayoutId id="2147483680" r:id="rId11"/>
    <p:sldLayoutId id="2147483681" r:id="rId12"/>
    <p:sldLayoutId id="2147483683" r:id="rId13"/>
    <p:sldLayoutId id="2147483672" r:id="rId14"/>
    <p:sldLayoutId id="2147483685" r:id="rId15"/>
    <p:sldLayoutId id="214748375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94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52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0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5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68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1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princeton.edu/~wbialek/rome/refs/shannon_51.pdf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1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40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hyperlink" Target="https://www.princeton.edu/~wbialek/rome/refs/shannon_51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princeton.edu/~wbialek/rome/refs/shannon_51.pdf" TargetMode="Externa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39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698_34BFBB46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5E_A5013C4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7.png"/><Relationship Id="rId4" Type="http://schemas.microsoft.com/office/2007/relationships/hdphoto" Target="../media/hdphoto4.wd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" dirty="0"/>
              <a:t>Language Modeling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7F7A9-06D2-2FAF-9E71-A417ABC513C8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Mohit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, Chris Manning, and many others ]</a:t>
            </a:r>
          </a:p>
        </p:txBody>
      </p:sp>
    </p:spTree>
    <p:extLst>
      <p:ext uri="{BB962C8B-B14F-4D97-AF65-F5344CB8AC3E}">
        <p14:creationId xmlns:p14="http://schemas.microsoft.com/office/powerpoint/2010/main" val="282311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99A99-B593-2E23-FD3B-6B8153294B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1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E07AD-AD61-315D-E088-5308DAE1ED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6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1A390-C483-4EE6-E2CB-A49C3AF410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9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D3673-6252-BCD1-5B8C-04B689CB90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7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 __?__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300EF-FEE6-BC0D-8982-25756956CC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6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914400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</a:t>
            </a:r>
            <a:r>
              <a:rPr lang="en-US" sz="5400" b="1" dirty="0"/>
              <a:t>P</a:t>
            </a:r>
            <a:r>
              <a:rPr lang="en-US" sz="5400" dirty="0"/>
              <a:t>(mat |The cat sat on the)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88BC1-5C2D-9CC9-38E0-8B92579257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3027015-9774-4B63-6394-57D427B5D7AB}"/>
              </a:ext>
            </a:extLst>
          </p:cNvPr>
          <p:cNvSpPr/>
          <p:nvPr/>
        </p:nvSpPr>
        <p:spPr>
          <a:xfrm rot="16200000">
            <a:off x="5339065" y="924077"/>
            <a:ext cx="186332" cy="472388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1DCD084-2986-AA35-302B-2A2D424844BA}"/>
              </a:ext>
            </a:extLst>
          </p:cNvPr>
          <p:cNvSpPr/>
          <p:nvPr/>
        </p:nvSpPr>
        <p:spPr>
          <a:xfrm rot="16200000">
            <a:off x="1846752" y="2553245"/>
            <a:ext cx="221796" cy="1478139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16CF1-D244-0EF8-9502-B52B4CA17F8C}"/>
              </a:ext>
            </a:extLst>
          </p:cNvPr>
          <p:cNvSpPr/>
          <p:nvPr/>
        </p:nvSpPr>
        <p:spPr>
          <a:xfrm>
            <a:off x="4684491" y="3385354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A0107A-AA0B-6070-3599-CB846E4C90C4}"/>
              </a:ext>
            </a:extLst>
          </p:cNvPr>
          <p:cNvSpPr/>
          <p:nvPr/>
        </p:nvSpPr>
        <p:spPr>
          <a:xfrm>
            <a:off x="1507188" y="3375771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240638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7C632-4C9B-B9AB-0699-D87DE549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of Upcoming Word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46A7-877E-541D-FF78-4128A09E22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57C3D97-4E4A-B83E-E064-CC23A61D5E85}"/>
              </a:ext>
            </a:extLst>
          </p:cNvPr>
          <p:cNvSpPr/>
          <p:nvPr/>
        </p:nvSpPr>
        <p:spPr>
          <a:xfrm rot="16200000">
            <a:off x="5336046" y="1747769"/>
            <a:ext cx="181836" cy="299008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D33B80-1702-6EBA-F3E8-25B603B60B99}"/>
              </a:ext>
            </a:extLst>
          </p:cNvPr>
          <p:cNvSpPr/>
          <p:nvPr/>
        </p:nvSpPr>
        <p:spPr>
          <a:xfrm rot="16200000">
            <a:off x="3093151" y="2775161"/>
            <a:ext cx="181835" cy="91242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F613D-E610-DD81-9FAF-37B87BFE68BE}"/>
              </a:ext>
            </a:extLst>
          </p:cNvPr>
          <p:cNvSpPr/>
          <p:nvPr/>
        </p:nvSpPr>
        <p:spPr>
          <a:xfrm>
            <a:off x="4655353" y="3322293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C810B-E39D-E1F9-FF00-BE88B3E5799C}"/>
              </a:ext>
            </a:extLst>
          </p:cNvPr>
          <p:cNvSpPr/>
          <p:nvPr/>
        </p:nvSpPr>
        <p:spPr>
          <a:xfrm>
            <a:off x="2727854" y="33012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12002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as a 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Directly we train models on “marginals”: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245296" y="96727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068834" y="156273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6926638" y="142272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5865503" y="125826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LMs as Implicit Joint Distribution over Language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Though implicitly we are learning the full </a:t>
                </a:r>
                <a:br>
                  <a:rPr lang="en-US" sz="2000" dirty="0"/>
                </a:br>
                <a:r>
                  <a:rPr lang="en-US" sz="2000" dirty="0"/>
                  <a:t>distribution over the language: </a:t>
                </a:r>
              </a:p>
              <a:p>
                <a:pPr lvl="1"/>
                <a:r>
                  <a:rPr lang="en-US" sz="2000" dirty="0"/>
                  <a:t>Remember the chain rule: </a:t>
                </a:r>
                <a:r>
                  <a:rPr lang="en-US" sz="2000" b="1" dirty="0">
                    <a:latin typeface="Corbel" panose="020B0503020204020204" pitchFamily="34" charset="0"/>
                  </a:rPr>
                  <a:t>P</a:t>
                </a:r>
                <a:r>
                  <a:rPr lang="en-US" sz="20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Language Modeling </a:t>
                </a:r>
                <a:r>
                  <a:rPr lang="en-US" sz="2000" dirty="0">
                    <a:latin typeface="Corbel" panose="020B0503020204020204" pitchFamily="34" charset="0"/>
                  </a:rPr>
                  <a:t>≜ learning prob distribution over language sequence. 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785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3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HW1 is released!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Due Tuesday. </a:t>
            </a:r>
          </a:p>
          <a:p>
            <a:r>
              <a:rPr lang="en-US" dirty="0"/>
              <a:t>Has both theory (background on algebra, etc.) and programming (word similarity). </a:t>
            </a:r>
          </a:p>
          <a:p>
            <a:pPr>
              <a:lnSpc>
                <a:spcPct val="114999"/>
              </a:lnSpc>
            </a:pPr>
            <a:r>
              <a:rPr lang="en-US" dirty="0"/>
              <a:t>A </a:t>
            </a:r>
            <a:r>
              <a:rPr lang="en-US" b="1" dirty="0"/>
              <a:t>baseline </a:t>
            </a:r>
            <a:r>
              <a:rPr lang="en-US" dirty="0"/>
              <a:t>for self-assessment.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Future homework may be more demanding. </a:t>
            </a:r>
          </a:p>
        </p:txBody>
      </p:sp>
    </p:spTree>
    <p:extLst>
      <p:ext uri="{BB962C8B-B14F-4D97-AF65-F5344CB8AC3E}">
        <p14:creationId xmlns:p14="http://schemas.microsoft.com/office/powerpoint/2010/main" val="42692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7EA-8689-A75D-A724-84C2F67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89D-9387-A0FB-7873-DD0DAD7E5D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the probability of ….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LMs assign a probability to every sentence (or any string of words).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5E8C-B0B2-C17E-6E29-2DEFE405B9FD}"/>
              </a:ext>
            </a:extLst>
          </p:cNvPr>
          <p:cNvSpPr txBox="1"/>
          <p:nvPr/>
        </p:nvSpPr>
        <p:spPr>
          <a:xfrm>
            <a:off x="3990590" y="1115003"/>
            <a:ext cx="431720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University”</a:t>
            </a:r>
            <a:endParaRPr lang="en-US" sz="2400" dirty="0">
              <a:solidFill>
                <a:srgbClr val="0070C0"/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Johns”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C12C56-938E-166B-B3D6-2DB5EB5C6681}"/>
              </a:ext>
            </a:extLst>
          </p:cNvPr>
          <p:cNvSpPr txBox="1"/>
          <p:nvPr/>
        </p:nvSpPr>
        <p:spPr>
          <a:xfrm>
            <a:off x="2325239" y="3115359"/>
            <a:ext cx="4155382" cy="966966"/>
          </a:xfrm>
          <a:prstGeom prst="rect">
            <a:avLst/>
          </a:prstGeom>
        </p:spPr>
        <p:txBody>
          <a:bodyPr vert="horz" wrap="square" lIns="0" tIns="147227" rIns="0" bIns="0" rtlCol="0">
            <a:spAutoFit/>
          </a:bodyPr>
          <a:lstStyle/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sz="1561" spc="-82" dirty="0">
                <a:latin typeface="Verdana"/>
                <a:cs typeface="Verdana"/>
              </a:rPr>
              <a:t>P(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 EOS”</a:t>
            </a:r>
            <a:r>
              <a:rPr lang="en-US" sz="1561" spc="-149" dirty="0">
                <a:latin typeface="Verdana"/>
                <a:cs typeface="Verdana"/>
              </a:rPr>
              <a:t>)</a:t>
            </a:r>
            <a:r>
              <a:rPr sz="1561" spc="-193" dirty="0">
                <a:latin typeface="Verdana"/>
                <a:cs typeface="Verdana"/>
              </a:rPr>
              <a:t> </a:t>
            </a:r>
            <a:r>
              <a:rPr sz="1561" spc="-453" dirty="0">
                <a:latin typeface="Verdana"/>
                <a:cs typeface="Verdana"/>
              </a:rPr>
              <a:t>=</a:t>
            </a:r>
            <a:r>
              <a:rPr sz="1561" spc="-193" dirty="0">
                <a:latin typeface="Verdana"/>
                <a:cs typeface="Verdana"/>
              </a:rPr>
              <a:t> </a:t>
            </a:r>
            <a:r>
              <a:rPr sz="1561" spc="-7" dirty="0">
                <a:latin typeface="Cambria Math"/>
                <a:cs typeface="Cambria Math"/>
              </a:rPr>
              <a:t>1</a:t>
            </a:r>
            <a:r>
              <a:rPr lang="en-US" sz="1561" spc="-7" dirty="0">
                <a:latin typeface="Cambria Math"/>
                <a:cs typeface="Cambria Math"/>
              </a:rPr>
              <a:t>0</a:t>
            </a:r>
            <a:r>
              <a:rPr lang="en-US" sz="1672" spc="45" baseline="29629" dirty="0">
                <a:latin typeface="Cambria Math"/>
                <a:cs typeface="Cambria Math"/>
              </a:rPr>
              <a:t>-5</a:t>
            </a:r>
            <a:endParaRPr sz="1932" dirty="0">
              <a:latin typeface="Cambria Math"/>
              <a:cs typeface="Cambria Math"/>
            </a:endParaRPr>
          </a:p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lang="en-US" sz="1561" spc="-82" dirty="0">
                <a:latin typeface="Verdana"/>
                <a:cs typeface="Verdana"/>
              </a:rPr>
              <a:t>P(</a:t>
            </a:r>
            <a:r>
              <a:rPr lang="en-US" sz="16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 EOS” </a:t>
            </a:r>
            <a:r>
              <a:rPr lang="en-US" sz="1561" spc="-149" dirty="0">
                <a:latin typeface="Verdana"/>
                <a:cs typeface="Verdana"/>
              </a:rPr>
              <a:t>)</a:t>
            </a:r>
            <a:r>
              <a:rPr lang="en-US" sz="1561" spc="-193" dirty="0">
                <a:latin typeface="Verdana"/>
                <a:cs typeface="Verdana"/>
              </a:rPr>
              <a:t> </a:t>
            </a:r>
            <a:r>
              <a:rPr lang="en-US" sz="1561" spc="-453" dirty="0">
                <a:latin typeface="Verdana"/>
                <a:cs typeface="Verdana"/>
              </a:rPr>
              <a:t>=</a:t>
            </a:r>
            <a:r>
              <a:rPr lang="en-US" sz="1561" spc="-193" dirty="0">
                <a:latin typeface="Verdana"/>
                <a:cs typeface="Verdana"/>
              </a:rPr>
              <a:t> </a:t>
            </a:r>
            <a:r>
              <a:rPr lang="en-US" sz="1561" spc="-7" dirty="0">
                <a:latin typeface="Cambria Math"/>
                <a:cs typeface="Cambria Math"/>
              </a:rPr>
              <a:t>10</a:t>
            </a:r>
            <a:r>
              <a:rPr lang="en-US" sz="1672" spc="45" baseline="29629" dirty="0">
                <a:latin typeface="Cambria Math"/>
                <a:cs typeface="Cambria Math"/>
              </a:rPr>
              <a:t>-15</a:t>
            </a:r>
            <a:endParaRPr lang="en-US" sz="1672" baseline="29629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812095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rank sentences.</a:t>
            </a:r>
          </a:p>
          <a:p>
            <a:endParaRPr lang="en-US" dirty="0"/>
          </a:p>
          <a:p>
            <a:r>
              <a:rPr lang="en-US" dirty="0"/>
              <a:t>While LMs show “typicality”, this may be a proxy indicator to other properties: </a:t>
            </a:r>
          </a:p>
          <a:p>
            <a:pPr lvl="1"/>
            <a:r>
              <a:rPr lang="en-US" dirty="0"/>
              <a:t>Grammaticality, fluency, factuality, etc. 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 Hopkins University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</a:t>
            </a:r>
            <a:endParaRPr lang="en-US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“University. I Johns EOS Hopkins like”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Baltimore.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Virginia.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D965A02-2D2B-4123-FBD2-7F535DA69289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68DFC3-BE24-665D-7F89-EC88A73456E8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8B09-B14B-F358-5FDA-422D50C51071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83BD2-8089-CC78-19AB-A44B674EAE6E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11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 also generate strings </a:t>
            </a:r>
          </a:p>
          <a:p>
            <a:endParaRPr lang="en-US" dirty="0"/>
          </a:p>
          <a:p>
            <a:r>
              <a:rPr lang="en-US" dirty="0"/>
              <a:t>Let’s say we start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dirty="0"/>
              <a:t> </a:t>
            </a:r>
          </a:p>
          <a:p>
            <a:r>
              <a:rPr lang="en-US" dirty="0"/>
              <a:t>Using this prompt as initial condition, recursively sample from an LM: </a:t>
            </a:r>
            <a:br>
              <a:rPr lang="en-US" dirty="0"/>
            </a:br>
            <a:endParaRPr lang="en-US" dirty="0"/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</a:t>
            </a:r>
            <a:r>
              <a:rPr lang="en-US" dirty="0"/>
              <a:t>“located”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“at”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“the”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“state”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“of”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“Maryland”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 Maryland”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“EOS”</a:t>
            </a:r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0116BD9-9846-68F2-31D5-E4D587801EF8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5E0AB3D-5684-E16E-1E59-57A082FFB21F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E1B391-5188-A3DA-5B0C-B5BA16EC36FF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4A785-82A3-277C-4024-4A8D58A40679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92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08DE-3F9E-73A0-29AF-8E025AE5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Care About Language Modeling?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495-7F96-CCD5-6659-F18DC5A1DC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 is an effective proxy for </a:t>
            </a:r>
            <a:r>
              <a:rPr lang="en-US" dirty="0">
                <a:solidFill>
                  <a:srgbClr val="C00000"/>
                </a:solidFill>
              </a:rPr>
              <a:t>language understanding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Effective ability to predict forthcoming words </a:t>
            </a:r>
            <a:r>
              <a:rPr lang="en-US" dirty="0"/>
              <a:t>rely on </a:t>
            </a:r>
            <a:r>
              <a:rPr lang="en-US" dirty="0">
                <a:solidFill>
                  <a:srgbClr val="C00000"/>
                </a:solidFill>
              </a:rPr>
              <a:t>understanding of context/prefix </a:t>
            </a:r>
          </a:p>
          <a:p>
            <a:r>
              <a:rPr lang="en-US" dirty="0"/>
              <a:t>Language Modeling is a </a:t>
            </a:r>
            <a:r>
              <a:rPr lang="en-US" strike="sngStrike" dirty="0">
                <a:solidFill>
                  <a:srgbClr val="C00000"/>
                </a:solidFill>
              </a:rPr>
              <a:t>subcomponent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superset</a:t>
            </a:r>
            <a:r>
              <a:rPr lang="en-US" dirty="0"/>
              <a:t> of many NLP tasks, especially those involving </a:t>
            </a:r>
            <a:r>
              <a:rPr lang="en-US" dirty="0">
                <a:solidFill>
                  <a:srgbClr val="C00000"/>
                </a:solidFill>
              </a:rPr>
              <a:t>text generation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Summarization </a:t>
            </a:r>
          </a:p>
          <a:p>
            <a:pPr lvl="1"/>
            <a:r>
              <a:rPr lang="en-US" dirty="0"/>
              <a:t>Machine translation </a:t>
            </a:r>
          </a:p>
          <a:p>
            <a:pPr lvl="1"/>
            <a:r>
              <a:rPr lang="en-US" dirty="0"/>
              <a:t>Spelling correction </a:t>
            </a:r>
          </a:p>
          <a:p>
            <a:pPr lvl="1"/>
            <a:r>
              <a:rPr lang="en-US" dirty="0"/>
              <a:t>Dialogue etc. </a:t>
            </a:r>
          </a:p>
        </p:txBody>
      </p:sp>
    </p:spTree>
    <p:extLst>
      <p:ext uri="{BB962C8B-B14F-4D97-AF65-F5344CB8AC3E}">
        <p14:creationId xmlns:p14="http://schemas.microsoft.com/office/powerpoint/2010/main" val="380751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6F92-D7C6-098E-F95B-67522B89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B4056-627A-8CF8-A710-BD40005F36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FD2FD-3D2A-957B-BC7B-5D2FF1F31B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7836" y="1558925"/>
            <a:ext cx="3937000" cy="2921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25F5F-2CF8-B7BA-0F92-5BF65CD6E3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061537-8846-96D2-7B66-DDBD9BF0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215"/>
            <a:ext cx="3682872" cy="35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F3BDC-B0B6-D193-B914-A313AAAB3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C91D58-1B0C-D8B3-8E5B-83C9966ECE6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1558" b="4390"/>
          <a:stretch/>
        </p:blipFill>
        <p:spPr>
          <a:xfrm>
            <a:off x="1850067" y="1254125"/>
            <a:ext cx="5283200" cy="3802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DEC36-0C1D-D90F-8D09-591AD077AA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60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52A1C-367A-FA4E-C783-7E4CCF8B6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DEC36-0C1D-D90F-8D09-591AD077AA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2" name="Picture 4" descr="ChatGPT taught me something powerful about human collaboration - The Boston  Globe">
            <a:extLst>
              <a:ext uri="{FF2B5EF4-FFF2-40B4-BE49-F238E27FC236}">
                <a16:creationId xmlns:a16="http://schemas.microsoft.com/office/drawing/2014/main" id="{72C22C91-E8A0-8E59-D125-967322E2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8" y="1067826"/>
            <a:ext cx="5784983" cy="38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1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8FC2-82B5-824E-ED47-2A829010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Misused Too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871E-3086-1427-5138-856EB8E9E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 lot more about </a:t>
            </a:r>
            <a:br>
              <a:rPr lang="en-US" dirty="0"/>
            </a:br>
            <a:r>
              <a:rPr lang="en-US" dirty="0"/>
              <a:t>harms later in the class. 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2DC43BB-E487-99F7-FF45-5217D37FCE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9631" y="891731"/>
            <a:ext cx="4372244" cy="3770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2D867-7287-76CD-6B74-EBB11DA4EDB0}"/>
              </a:ext>
            </a:extLst>
          </p:cNvPr>
          <p:cNvSpPr txBox="1"/>
          <p:nvPr/>
        </p:nvSpPr>
        <p:spPr>
          <a:xfrm>
            <a:off x="4814045" y="4544586"/>
            <a:ext cx="3980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875">
              <a:spcBef>
                <a:spcPts val="74"/>
              </a:spcBef>
            </a:pP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https://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pdos.csail.mit.edu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/archive/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scigen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</a:t>
            </a: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67C6F-7773-CE3F-5503-7A391CBD6741}"/>
              </a:ext>
            </a:extLst>
          </p:cNvPr>
          <p:cNvSpPr txBox="1"/>
          <p:nvPr/>
        </p:nvSpPr>
        <p:spPr>
          <a:xfrm>
            <a:off x="484093" y="2059768"/>
            <a:ext cx="2949388" cy="1055608"/>
          </a:xfrm>
          <a:prstGeom prst="wedgeRoundRectCallout">
            <a:avLst>
              <a:gd name="adj1" fmla="val 63959"/>
              <a:gd name="adj2" fmla="val -2472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7550" indent="17463" algn="ctr">
              <a:spcBef>
                <a:spcPts val="238"/>
              </a:spcBef>
            </a:pPr>
            <a:r>
              <a:rPr lang="en-US" sz="2800" dirty="0">
                <a:latin typeface="Corbel" panose="020B0503020204020204" pitchFamily="34" charset="0"/>
              </a:rPr>
              <a:t>Is this a real science article?</a:t>
            </a:r>
          </a:p>
        </p:txBody>
      </p:sp>
    </p:spTree>
    <p:extLst>
      <p:ext uri="{BB962C8B-B14F-4D97-AF65-F5344CB8AC3E}">
        <p14:creationId xmlns:p14="http://schemas.microsoft.com/office/powerpoint/2010/main" val="339073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07EF-1DC6-429A-E18C-3C0CDFD9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120A-F227-93C8-8BB5-31AF28F386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626594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69BE6-2E2D-4008-F497-05C495D76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5400" dirty="0"/>
              <a:t>Language Modeling </a:t>
            </a:r>
            <a:br>
              <a:rPr lang="en-US" sz="5400" dirty="0"/>
            </a:br>
            <a:r>
              <a:rPr lang="en-US" sz="5400" dirty="0"/>
              <a:t>with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0100-8DA0-5A6A-F61E-A9CAFB136E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7E8B-A2B5-0D11-2696-ACE328DA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“My </a:t>
            </a:r>
            <a:r>
              <a:rPr lang="en-US" dirty="0" err="1"/>
              <a:t>Colab</a:t>
            </a:r>
            <a:r>
              <a:rPr lang="en-US" dirty="0"/>
              <a:t> Is Running Out of Memory”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55633-BD8F-80A1-8ADC-1CEF72AFD5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Option 1: get a more high-performing </a:t>
            </a:r>
            <a:r>
              <a:rPr lang="en-US" dirty="0" err="1"/>
              <a:t>Colab</a:t>
            </a:r>
            <a:r>
              <a:rPr lang="en-US" dirty="0"/>
              <a:t>: $10 for a month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~ 2 x $ of Starbucks chocolate mochas </a:t>
            </a:r>
          </a:p>
          <a:p>
            <a:pPr lvl="1"/>
            <a:r>
              <a:rPr lang="en-US" dirty="0"/>
              <a:t>~ $ of Twitter verification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Option 2: use smaller word embeddings: 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The output will be a bit different but that’s okay! </a:t>
            </a:r>
          </a:p>
          <a:p>
            <a:pPr lvl="1"/>
            <a:r>
              <a:rPr lang="en-US" dirty="0"/>
              <a:t>Note, the smaller vectors have smaller dimensionality. </a:t>
            </a:r>
          </a:p>
          <a:p>
            <a:pPr lvl="1"/>
            <a:endParaRPr lang="en-US" dirty="0"/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FF100B-4FB4-7970-5264-2E35785A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85" y="1938446"/>
            <a:ext cx="3541843" cy="6713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36796-E92F-2E3B-D258-BC7990A16419}"/>
              </a:ext>
            </a:extLst>
          </p:cNvPr>
          <p:cNvSpPr txBox="1"/>
          <p:nvPr/>
        </p:nvSpPr>
        <p:spPr>
          <a:xfrm>
            <a:off x="742399" y="2944917"/>
            <a:ext cx="81697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download the pre-computed embeddings 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embeddings = </a:t>
            </a:r>
            <a:r>
              <a:rPr lang="en-US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gensim.downloader.load</a:t>
            </a:r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('glove-twitter-50')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embeddings = 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gensim.downloader.load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'word2vec-google-news-300'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129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D284-B2F8-D0BF-E0F0-3F666AB4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General  Language Modeling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Assign a probability to every sequence: </a:t>
                </a:r>
              </a:p>
              <a:p>
                <a:pPr lvl="1"/>
                <a:r>
                  <a:rPr lang="en-US" b="1" dirty="0"/>
                  <a:t>Finite </a:t>
                </a:r>
                <a:r>
                  <a:rPr lang="en-US" dirty="0"/>
                  <a:t>vocabulary </a:t>
                </a:r>
                <a:r>
                  <a:rPr lang="en-US" dirty="0">
                    <a:solidFill>
                      <a:srgbClr val="202122"/>
                    </a:solidFill>
                    <a:effectLst/>
                    <a:latin typeface="Corbel" panose="020B0503020204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Infinite</a:t>
                </a:r>
                <a:r>
                  <a:rPr lang="en-US" dirty="0"/>
                  <a:t> set of sequences in this language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…}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Note, this statement does not specify the vocabulary (the atomic unit). </a:t>
                </a:r>
              </a:p>
              <a:p>
                <a:pPr lvl="1"/>
                <a:r>
                  <a:rPr lang="en-US" dirty="0"/>
                  <a:t>Example units: words, characters, bytes, etc.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How do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314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5EC1F1E-13DE-78BA-4F6D-5D54BC905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6" b="11038"/>
          <a:stretch/>
        </p:blipFill>
        <p:spPr>
          <a:xfrm>
            <a:off x="3274827" y="2330836"/>
            <a:ext cx="2084597" cy="88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3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35BCA3-DD5C-6384-33EF-9E279E0A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632"/>
          <a:stretch/>
        </p:blipFill>
        <p:spPr>
          <a:xfrm>
            <a:off x="1058356" y="3162347"/>
            <a:ext cx="6781800" cy="1776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14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5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0;p49">
            <a:extLst>
              <a:ext uri="{FF2B5EF4-FFF2-40B4-BE49-F238E27FC236}">
                <a16:creationId xmlns:a16="http://schemas.microsoft.com/office/drawing/2014/main" id="{6ACC79DB-8473-B4AF-495A-AD26890BCE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442" b="69110"/>
          <a:stretch/>
        </p:blipFill>
        <p:spPr>
          <a:xfrm>
            <a:off x="3751376" y="1941858"/>
            <a:ext cx="4334655" cy="1758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7DD97-C415-FE6B-1263-93A092CE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Language Models: A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D41F-9151-D68B-5794-1D62459C4B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Shannon (1950): The predictive difficulty (entropy) of English.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74B36-2A63-452C-B1FC-DE19464CCF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7B16C6D9-D7BB-4012-FC48-81BCD14EFE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45" y="2061175"/>
            <a:ext cx="2289631" cy="23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2D3DF-A613-C0F2-D2FC-ED0B3299972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4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21114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1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</a:rPr>
              <a:t>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 cat sat on the)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the) 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3B67962B-F20B-CE90-03FE-4A3F19DA4A57}"/>
              </a:ext>
            </a:extLst>
          </p:cNvPr>
          <p:cNvSpPr/>
          <p:nvPr/>
        </p:nvSpPr>
        <p:spPr>
          <a:xfrm>
            <a:off x="6671953" y="3854546"/>
            <a:ext cx="59343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/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07E9ABA-7606-93E6-509A-5187D0D0F515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63129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2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nd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A7A3AA-E83F-61F7-8BD4-F6E650BAAD55}"/>
              </a:ext>
            </a:extLst>
          </p:cNvPr>
          <p:cNvGrpSpPr/>
          <p:nvPr/>
        </p:nvGrpSpPr>
        <p:grpSpPr>
          <a:xfrm>
            <a:off x="5944710" y="3566914"/>
            <a:ext cx="1981200" cy="424745"/>
            <a:chOff x="5944710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671953" y="3854546"/>
              <a:ext cx="59343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B54DDF-FCE3-F15D-DDDC-04A414A2BC9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0769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sat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r="-158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173656-32DE-6820-9C40-5C97206B4F4B}"/>
              </a:ext>
            </a:extLst>
          </p:cNvPr>
          <p:cNvGrpSpPr/>
          <p:nvPr/>
        </p:nvGrpSpPr>
        <p:grpSpPr>
          <a:xfrm>
            <a:off x="5840679" y="3566914"/>
            <a:ext cx="1981200" cy="424745"/>
            <a:chOff x="5840679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252961" y="3854546"/>
              <a:ext cx="113288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E4FE39-057B-207B-6E95-51652C96460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3380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Then, we can use counts of approximate conditional probability. </a:t>
            </a:r>
          </a:p>
          <a:p>
            <a:r>
              <a:rPr lang="en-US" sz="2000" dirty="0">
                <a:latin typeface="Corbel" panose="020B0503020204020204" pitchFamily="34" charset="0"/>
              </a:rPr>
              <a:t>Using the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approximation, we can: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97886E7-016B-3E5A-D3FB-793A54771A51}"/>
              </a:ext>
            </a:extLst>
          </p:cNvPr>
          <p:cNvSpPr txBox="1">
            <a:spLocks/>
          </p:cNvSpPr>
          <p:nvPr/>
        </p:nvSpPr>
        <p:spPr>
          <a:xfrm>
            <a:off x="2673413" y="3212852"/>
            <a:ext cx="6400800" cy="401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sat on the)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0FED-B3C0-9027-00AD-EF05FFD73A9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7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9892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CD914191-9880-A6C9-390C-D926BB82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N-gram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Terminology: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-gram</a:t>
            </a:r>
            <a:r>
              <a:rPr lang="en-US" sz="2000" dirty="0">
                <a:latin typeface="Corbel" panose="020B0503020204020204" pitchFamily="34" charset="0"/>
              </a:rPr>
              <a:t> is a chunk of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latin typeface="Corbel" panose="020B0503020204020204" pitchFamily="34" charset="0"/>
              </a:rPr>
              <a:t> consecutive words: 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uni</a:t>
            </a:r>
            <a:r>
              <a:rPr lang="en-US" sz="1600" dirty="0">
                <a:latin typeface="Corbel" panose="020B0503020204020204" pitchFamily="34" charset="0"/>
              </a:rPr>
              <a:t>grams: “cat”, “mat”, “sat”,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bi</a:t>
            </a:r>
            <a:r>
              <a:rPr lang="en-US" sz="1600" dirty="0">
                <a:latin typeface="Corbel" panose="020B0503020204020204" pitchFamily="34" charset="0"/>
              </a:rPr>
              <a:t>grams: “the cat”, “cat sat”, “sat on”,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tri</a:t>
            </a:r>
            <a:r>
              <a:rPr lang="en-US" sz="1600" dirty="0">
                <a:latin typeface="Corbel" panose="020B0503020204020204" pitchFamily="34" charset="0"/>
              </a:rPr>
              <a:t>grams: “the cat sat”, “cat sat on”, “sat on the”,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four</a:t>
            </a:r>
            <a:r>
              <a:rPr lang="en-US" sz="1600" dirty="0">
                <a:latin typeface="Corbel" panose="020B0503020204020204" pitchFamily="34" charset="0"/>
              </a:rPr>
              <a:t>-grams: “the cat sat on”, “cat sat on the”, “sat on the mat”, …</a:t>
            </a:r>
            <a:r>
              <a:rPr lang="en-US" sz="1600" dirty="0"/>
              <a:t>   </a:t>
            </a:r>
            <a:br>
              <a:rPr lang="en-US" sz="1600" dirty="0"/>
            </a:br>
            <a:endParaRPr lang="en-US" sz="2400" dirty="0"/>
          </a:p>
          <a:p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400" dirty="0"/>
              <a:t>-gram language model: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A2180-36F0-B4DC-1D98-67B2C00AA5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/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" name="object 14">
            <a:extLst>
              <a:ext uri="{FF2B5EF4-FFF2-40B4-BE49-F238E27FC236}">
                <a16:creationId xmlns:a16="http://schemas.microsoft.com/office/drawing/2014/main" id="{CF10F8ED-3CA9-B792-DB29-97FD2936DDE0}"/>
              </a:ext>
            </a:extLst>
          </p:cNvPr>
          <p:cNvSpPr/>
          <p:nvPr/>
        </p:nvSpPr>
        <p:spPr>
          <a:xfrm>
            <a:off x="4991136" y="3758606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/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615A89-2BAC-5A9D-DC52-A9BEA7A8A5E9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5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3113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52165-D968-F1CD-DBF3-E6DC422900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728B282-750E-6D81-58C0-5183C891A75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17625"/>
            <a:ext cx="8521700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4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“Is Typesetting Mandatory?” No, but 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1636A-3C4A-73AC-81F5-F7D8C472A3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b="1" dirty="0"/>
              <a:t>10x strongly</a:t>
            </a:r>
            <a:r>
              <a:rPr lang="en-US" dirty="0"/>
              <a:t> recommended. </a:t>
            </a:r>
          </a:p>
          <a:p>
            <a:r>
              <a:rPr lang="en-US" dirty="0"/>
              <a:t>It is a must-have skill if you’re considering going to any research field.</a:t>
            </a:r>
          </a:p>
          <a:p>
            <a:endParaRPr lang="en-US" dirty="0"/>
          </a:p>
        </p:txBody>
      </p:sp>
      <p:pic>
        <p:nvPicPr>
          <p:cNvPr id="11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95116B-145A-295F-3F34-EEEDFE39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76" y="959031"/>
            <a:ext cx="6128619" cy="3342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34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90B7D-78EC-E61C-D795-0504C6B637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548B95A3-57E8-ABF7-A37A-547E8A11D2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49375"/>
            <a:ext cx="8940800" cy="310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13FE43DA-0C17-AE75-840B-4E6061CB5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35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71189-38AA-BFA2-0D3A-E8415EBF7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6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42D01EB-B9E8-7124-65F2-BB38E17712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37"/>
          <a:stretch/>
        </p:blipFill>
        <p:spPr>
          <a:xfrm>
            <a:off x="117486" y="1302551"/>
            <a:ext cx="9116296" cy="30991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9A624-54C8-91B7-01C7-20B4120FA652}"/>
              </a:ext>
            </a:extLst>
          </p:cNvPr>
          <p:cNvSpPr txBox="1"/>
          <p:nvPr/>
        </p:nvSpPr>
        <p:spPr>
          <a:xfrm>
            <a:off x="927561" y="1257448"/>
            <a:ext cx="2341855" cy="578882"/>
          </a:xfrm>
          <a:prstGeom prst="wedgeRoundRectCallout">
            <a:avLst>
              <a:gd name="adj1" fmla="val 32660"/>
              <a:gd name="adj2" fmla="val 92691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36EF4225-AC8E-C45C-43D4-952989B4C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6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448B9-A4E8-CE2C-D7B6-34376AC164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1F9CFA0-4A98-8EA6-031C-C4EAACB48DF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227138"/>
            <a:ext cx="8521700" cy="3267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BCD53-D1EC-9384-F5E5-FFB4D65B349C}"/>
              </a:ext>
            </a:extLst>
          </p:cNvPr>
          <p:cNvSpPr txBox="1"/>
          <p:nvPr/>
        </p:nvSpPr>
        <p:spPr>
          <a:xfrm>
            <a:off x="3501022" y="1203681"/>
            <a:ext cx="2341855" cy="578882"/>
          </a:xfrm>
          <a:prstGeom prst="wedgeRoundRectCallout">
            <a:avLst>
              <a:gd name="adj1" fmla="val -61097"/>
              <a:gd name="adj2" fmla="val 425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AAAC2AD-3084-319C-58A8-1E0D05E89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0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E7C6DD5-FFAD-2121-1704-E101ED4427D3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643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529377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0A25DA-5D27-7874-82B3-01E84161E110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55600" indent="-34290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of 	0.308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	0.050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is 	0.031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081321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829B102E-F6EC-F6EA-1A29-EBB8559E60D3}"/>
              </a:ext>
            </a:extLst>
          </p:cNvPr>
          <p:cNvSpPr/>
          <p:nvPr/>
        </p:nvSpPr>
        <p:spPr>
          <a:xfrm>
            <a:off x="1911052" y="2262678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35FB-02EE-8307-9666-211BB9CE4C15}"/>
              </a:ext>
            </a:extLst>
          </p:cNvPr>
          <p:cNvSpPr txBox="1"/>
          <p:nvPr/>
        </p:nvSpPr>
        <p:spPr>
          <a:xfrm>
            <a:off x="1796796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65B1036-094F-0BB7-A05F-1E320D61BDB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8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11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2878AC-EA85-A16A-132D-C6A164D90D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of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	0.072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18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oil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its 	0.036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gold 	0.018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968289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F575608-852C-39B6-BA9A-FD090F735A46}"/>
              </a:ext>
            </a:extLst>
          </p:cNvPr>
          <p:cNvSpPr/>
          <p:nvPr/>
        </p:nvSpPr>
        <p:spPr>
          <a:xfrm>
            <a:off x="2496268" y="2236102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2FBD2-EC3B-17CE-6FE6-5FEF772FFE02}"/>
              </a:ext>
            </a:extLst>
          </p:cNvPr>
          <p:cNvSpPr txBox="1"/>
          <p:nvPr/>
        </p:nvSpPr>
        <p:spPr>
          <a:xfrm>
            <a:off x="2473452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F8A6B76-522B-0A44-4D60-CD41A1EF007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7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N-Gram Models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4964-65B5-001C-0773-542CC607B2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2D45A-2008-CA6C-0239-272FD8AD7D8B}"/>
              </a:ext>
            </a:extLst>
          </p:cNvPr>
          <p:cNvSpPr txBox="1"/>
          <p:nvPr/>
        </p:nvSpPr>
        <p:spPr>
          <a:xfrm>
            <a:off x="722376" y="1733229"/>
            <a:ext cx="808329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today the price of gold per ton , while production of shoe lasts and shoe industry , the bank intervened just after it considered and rejected an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demand to rebuild depleted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european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stocks , sept 30 end primary 76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 share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FA13-BA31-461D-455A-C20301B3DC94}"/>
              </a:ext>
            </a:extLst>
          </p:cNvPr>
          <p:cNvSpPr txBox="1"/>
          <p:nvPr/>
        </p:nvSpPr>
        <p:spPr>
          <a:xfrm>
            <a:off x="923544" y="2994649"/>
            <a:ext cx="751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  <a:t>Surprisingly grammatical! </a:t>
            </a:r>
            <a:b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</a:br>
            <a:endParaRPr lang="en-US" sz="1800" dirty="0">
              <a:solidFill>
                <a:srgbClr val="00B050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But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quite incoherent!</a:t>
            </a:r>
            <a:r>
              <a:rPr lang="en-US" sz="1800" dirty="0">
                <a:latin typeface="Corbel" panose="020B0503020204020204" pitchFamily="34" charset="0"/>
              </a:rPr>
              <a:t> To improve coherence, one may consider increasing larger than 3-grams, but that would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worsen the sparsity problem</a:t>
            </a:r>
            <a:r>
              <a:rPr lang="en-US" sz="1800" dirty="0">
                <a:latin typeface="Corbel" panose="020B0503020204020204" pitchFamily="34" charset="0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849158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2460-2B4C-4D66-863D-86DF591A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N-Grams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14289-F055-289E-2E6C-E1FAF7D0C4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can extend to trigrams, 4-grams, 5-grams, but soon we will hit is the sparsity limitations.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general, this is an insufficient model of language because language has long-distance dependencies: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BAE23-12EA-7C98-0551-D8C9A3AE5277}"/>
              </a:ext>
            </a:extLst>
          </p:cNvPr>
          <p:cNvSpPr txBox="1"/>
          <p:nvPr/>
        </p:nvSpPr>
        <p:spPr>
          <a:xfrm>
            <a:off x="1271673" y="3365877"/>
            <a:ext cx="6600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</a:rPr>
              <a:t>“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The computer </a:t>
            </a:r>
            <a:r>
              <a:rPr lang="en-US" sz="2800" dirty="0">
                <a:latin typeface="Corbel" panose="020B0503020204020204" pitchFamily="34" charset="0"/>
              </a:rPr>
              <a:t>which I had just put into the machine room on the fifth floor 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crashed</a:t>
            </a:r>
            <a:r>
              <a:rPr lang="en-US" sz="2800" dirty="0">
                <a:latin typeface="Corbel" panose="020B0503020204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077036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71CF-4A79-C9C6-BA76-B955D385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Computing N-Grams at Scale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A9EE-7252-8335-E729-58BB57019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C6450-E1E2-EF38-E126-86E7E09DC639}"/>
              </a:ext>
            </a:extLst>
          </p:cNvPr>
          <p:cNvSpPr txBox="1"/>
          <p:nvPr/>
        </p:nvSpPr>
        <p:spPr>
          <a:xfrm>
            <a:off x="2286000" y="419954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https://</a:t>
            </a:r>
            <a:r>
              <a:rPr lang="en-US" dirty="0" err="1">
                <a:latin typeface="Corbel" panose="020B0503020204020204" pitchFamily="34" charset="0"/>
              </a:rPr>
              <a:t>learn.microsoft.com</a:t>
            </a:r>
            <a:r>
              <a:rPr lang="en-US" dirty="0">
                <a:latin typeface="Corbel" panose="020B0503020204020204" pitchFamily="34" charset="0"/>
              </a:rPr>
              <a:t>/</a:t>
            </a:r>
            <a:r>
              <a:rPr lang="en-US" dirty="0" err="1">
                <a:latin typeface="Corbel" panose="020B0503020204020204" pitchFamily="34" charset="0"/>
              </a:rPr>
              <a:t>en</a:t>
            </a:r>
            <a:r>
              <a:rPr lang="en-US" dirty="0">
                <a:latin typeface="Corbel" panose="020B0503020204020204" pitchFamily="34" charset="0"/>
              </a:rPr>
              <a:t>-us/samples/azure-samples/</a:t>
            </a:r>
            <a:r>
              <a:rPr lang="en-US" dirty="0" err="1">
                <a:latin typeface="Corbel" panose="020B0503020204020204" pitchFamily="34" charset="0"/>
              </a:rPr>
              <a:t>durablefunctions</a:t>
            </a:r>
            <a:r>
              <a:rPr lang="en-US" dirty="0">
                <a:latin typeface="Corbel" panose="020B0503020204020204" pitchFamily="34" charset="0"/>
              </a:rPr>
              <a:t>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-dotnet/big-data-processing-serverless-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-on-azure/</a:t>
            </a:r>
          </a:p>
        </p:txBody>
      </p:sp>
      <p:pic>
        <p:nvPicPr>
          <p:cNvPr id="1026" name="Picture 2" descr="What is MapReduce in Hadoop? Big Data Architecture">
            <a:extLst>
              <a:ext uri="{FF2B5EF4-FFF2-40B4-BE49-F238E27FC236}">
                <a16:creationId xmlns:a16="http://schemas.microsoft.com/office/drawing/2014/main" id="{260E01B2-AED3-E9F3-F668-BDBA3D79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58028"/>
            <a:ext cx="4105411" cy="294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2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“Is Typesetting Mandatory?"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5D425-2B74-24C6-F93C-1C4A79B0A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reating a document in Overleaf - Overleaf, Online LaTeX Editor">
            <a:extLst>
              <a:ext uri="{FF2B5EF4-FFF2-40B4-BE49-F238E27FC236}">
                <a16:creationId xmlns:a16="http://schemas.microsoft.com/office/drawing/2014/main" id="{264FADB6-F605-0F1F-85F5-487772AF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34" y="1167680"/>
            <a:ext cx="6281732" cy="32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A9976-8FA2-F8C1-9FBD-86C5836C809E}"/>
              </a:ext>
            </a:extLst>
          </p:cNvPr>
          <p:cNvSpPr txBox="1">
            <a:spLocks/>
          </p:cNvSpPr>
          <p:nvPr/>
        </p:nvSpPr>
        <p:spPr>
          <a:xfrm>
            <a:off x="464100" y="1552440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back to Overleaf home and ”copy” the homework template. </a:t>
            </a:r>
          </a:p>
        </p:txBody>
      </p:sp>
    </p:spTree>
    <p:extLst>
      <p:ext uri="{BB962C8B-B14F-4D97-AF65-F5344CB8AC3E}">
        <p14:creationId xmlns:p14="http://schemas.microsoft.com/office/powerpoint/2010/main" val="262473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07EF-1DC6-429A-E18C-3C0CDFD9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120A-F227-93C8-8BB5-31AF28F386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408707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5CB2D-1B00-C237-32F7-C5FB3F2465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600" dirty="0"/>
              <a:t>How Good are Language Models?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0FCDF-4A3D-1F25-2299-B7B373F1C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ED54-7025-1435-058C-90519009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88F3-1D0A-31CB-3E4E-9BAC07B4D5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Does our language model prefer good sentences to bad ones?</a:t>
            </a:r>
          </a:p>
          <a:p>
            <a:pPr lvl="1"/>
            <a:r>
              <a:rPr lang="en-US" dirty="0"/>
              <a:t>Assign higher probability to “real” or “frequently observed” sentences</a:t>
            </a:r>
          </a:p>
          <a:p>
            <a:pPr lvl="1"/>
            <a:r>
              <a:rPr lang="en-US" dirty="0"/>
              <a:t>Than “ungrammatical” or “rarely observed” sentences?</a:t>
            </a:r>
          </a:p>
          <a:p>
            <a:r>
              <a:rPr lang="en-US" dirty="0"/>
              <a:t>We test the model’s performance on data we haven’t seen.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94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2747194"/>
            <a:ext cx="6174440" cy="939848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839" y="3821792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3413494" y="4302749"/>
            <a:ext cx="1280160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3746666" y="3950007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86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 err="1">
                <a:latin typeface="Corbel" panose="020B0503020204020204" pitchFamily="34" charset="0"/>
                <a:cs typeface="Arial"/>
              </a:rPr>
              <a:t>heldout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382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705774" cy="3077573"/>
          </a:xfrm>
        </p:spPr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 err="1">
                <a:latin typeface="Corbel" panose="020B0503020204020204" pitchFamily="34" charset="0"/>
                <a:cs typeface="Arial"/>
              </a:rPr>
              <a:t>heldout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2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8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21C7-8D7D-8667-022E-18232AB8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Machine Learning and Evaluation Protocol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/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Testing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/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Training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/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Held-out validation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/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Model Hypothesis Class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/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61176"/>
                </a:schemeClr>
              </a:solidFill>
              <a:ln>
                <a:solidFill>
                  <a:srgbClr val="0006C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Overall training: picking the best function: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6C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0CD69-C17E-2DCE-0E9C-133796F82AF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805528" y="2087865"/>
            <a:ext cx="1" cy="476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D3511-46A5-F05A-A773-0C0E0AA47521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2523845" y="2479120"/>
            <a:ext cx="741867" cy="543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F4BE66-D80D-AA44-1CEF-2DF234B0532D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flipV="1">
            <a:off x="2523845" y="3022580"/>
            <a:ext cx="741867" cy="49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/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solidFill>
                <a:srgbClr val="DCF9CD">
                  <a:alpha val="6117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Evaluation on test set: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20A23-CA04-1BD7-B2F2-A92768BD3EBE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 flipV="1">
            <a:off x="2531322" y="4538760"/>
            <a:ext cx="734390" cy="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B75198-8EBC-9A46-4D11-732BA2F85C9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805529" y="3480810"/>
            <a:ext cx="0" cy="59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E19EE-B73A-7B84-A7BC-187E862051F4}"/>
              </a:ext>
            </a:extLst>
          </p:cNvPr>
          <p:cNvSpPr txBox="1"/>
          <p:nvPr/>
        </p:nvSpPr>
        <p:spPr>
          <a:xfrm>
            <a:off x="6584081" y="2600672"/>
            <a:ext cx="2360763" cy="1021556"/>
          </a:xfrm>
          <a:prstGeom prst="wedgeRoundRectCallout">
            <a:avLst>
              <a:gd name="adj1" fmla="val -56234"/>
              <a:gd name="adj2" fmla="val 1974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Training is to pick the function given the observed data.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6E6EC-5634-2364-E673-F96D24E36365}"/>
              </a:ext>
            </a:extLst>
          </p:cNvPr>
          <p:cNvSpPr txBox="1"/>
          <p:nvPr/>
        </p:nvSpPr>
        <p:spPr>
          <a:xfrm>
            <a:off x="6584081" y="3841781"/>
            <a:ext cx="2360763" cy="1021556"/>
          </a:xfrm>
          <a:prstGeom prst="wedgeRoundRectCallout">
            <a:avLst>
              <a:gd name="adj1" fmla="val -56233"/>
              <a:gd name="adj2" fmla="val 2227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Testing is t predict the quality of the best selected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1EE61-968E-DCC8-A12A-157F37F0E067}"/>
              </a:ext>
            </a:extLst>
          </p:cNvPr>
          <p:cNvSpPr txBox="1"/>
          <p:nvPr/>
        </p:nvSpPr>
        <p:spPr>
          <a:xfrm>
            <a:off x="6581208" y="1027798"/>
            <a:ext cx="2360763" cy="1328023"/>
          </a:xfrm>
          <a:prstGeom prst="wedgeRoundRectCallout">
            <a:avLst>
              <a:gd name="adj1" fmla="val -56234"/>
              <a:gd name="adj2" fmla="val 1845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Each choice of parameters  in neural networks correspond to another function. </a:t>
            </a:r>
          </a:p>
        </p:txBody>
      </p:sp>
    </p:spTree>
    <p:extLst>
      <p:ext uri="{BB962C8B-B14F-4D97-AF65-F5344CB8AC3E}">
        <p14:creationId xmlns:p14="http://schemas.microsoft.com/office/powerpoint/2010/main" val="3304463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chemeClr val="tx1"/>
                </a:solidFill>
              </a:rPr>
              <a:t>A measure of </a:t>
            </a:r>
            <a:r>
              <a:rPr lang="en-US" sz="1800" dirty="0">
                <a:solidFill>
                  <a:srgbClr val="C00000"/>
                </a:solidFill>
              </a:rPr>
              <a:t>predictive quality</a:t>
            </a:r>
            <a:r>
              <a:rPr lang="en-US" sz="1800" dirty="0">
                <a:solidFill>
                  <a:schemeClr val="tx1"/>
                </a:solidFill>
              </a:rPr>
              <a:t> of a language model. </a:t>
            </a:r>
          </a:p>
          <a:p>
            <a:r>
              <a:rPr lang="en-US" dirty="0">
                <a:solidFill>
                  <a:srgbClr val="C00000"/>
                </a:solidFill>
              </a:rPr>
              <a:t>Minimizing </a:t>
            </a:r>
            <a:r>
              <a:rPr lang="en-US" dirty="0">
                <a:solidFill>
                  <a:schemeClr val="tx1"/>
                </a:solidFill>
              </a:rPr>
              <a:t>perplexity is the same as </a:t>
            </a:r>
            <a:r>
              <a:rPr lang="en-US" dirty="0">
                <a:solidFill>
                  <a:srgbClr val="C00000"/>
                </a:solidFill>
              </a:rPr>
              <a:t>maximizing </a:t>
            </a:r>
            <a:r>
              <a:rPr lang="en-US" dirty="0">
                <a:solidFill>
                  <a:schemeClr val="tx1"/>
                </a:solidFill>
              </a:rPr>
              <a:t>probability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124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Perplexity</a:t>
                </a:r>
                <a:r>
                  <a:rPr lang="en-US" dirty="0"/>
                  <a:t> is the inverse probability of the test set, normalized by the number of words: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/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1/5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blipFill>
                <a:blip r:embed="rId3"/>
                <a:stretch>
                  <a:fillRect r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EDB875-1BE3-8918-E42E-79BCC03A6453}"/>
              </a:ext>
            </a:extLst>
          </p:cNvPr>
          <p:cNvSpPr txBox="1"/>
          <p:nvPr/>
        </p:nvSpPr>
        <p:spPr>
          <a:xfrm>
            <a:off x="6762181" y="3996849"/>
            <a:ext cx="2191090" cy="926992"/>
          </a:xfrm>
          <a:prstGeom prst="wedgeRoundRectCallout">
            <a:avLst>
              <a:gd name="adj1" fmla="val -58518"/>
              <a:gd name="adj2" fmla="val 677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5 choices.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34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“Is Typesetting Mandatory?"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D5FB2-C1EB-110F-2216-C0BF5652BF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A9976-8FA2-F8C1-9FBD-86C5836C809E}"/>
              </a:ext>
            </a:extLst>
          </p:cNvPr>
          <p:cNvSpPr txBox="1">
            <a:spLocks/>
          </p:cNvSpPr>
          <p:nvPr/>
        </p:nvSpPr>
        <p:spPr>
          <a:xfrm>
            <a:off x="464100" y="1552440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back to Overleaf home and ”copy” the homework template. 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47CF22-872A-3920-2D0A-6EA7B7FD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1017725"/>
            <a:ext cx="5213216" cy="33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0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blipFill>
                <a:blip r:embed="rId2"/>
                <a:stretch>
                  <a:fillRect b="-34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F0BDF5-8A81-F389-CA31-22B55D4A152C}"/>
              </a:ext>
            </a:extLst>
          </p:cNvPr>
          <p:cNvSpPr txBox="1"/>
          <p:nvPr/>
        </p:nvSpPr>
        <p:spPr>
          <a:xfrm>
            <a:off x="7591710" y="3780221"/>
            <a:ext cx="139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(the chain rule)</a:t>
            </a:r>
          </a:p>
        </p:txBody>
      </p:sp>
    </p:spTree>
    <p:extLst>
      <p:ext uri="{BB962C8B-B14F-4D97-AF65-F5344CB8AC3E}">
        <p14:creationId xmlns:p14="http://schemas.microsoft.com/office/powerpoint/2010/main" val="2846094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for n-grams: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Bi-grams: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Tri-grams: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096458" y="1527666"/>
                <a:ext cx="6951083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58" y="1527666"/>
                <a:ext cx="6951083" cy="1529201"/>
              </a:xfrm>
              <a:prstGeom prst="rect">
                <a:avLst/>
              </a:prstGeom>
              <a:blipFill>
                <a:blip r:embed="rId2"/>
                <a:stretch>
                  <a:fillRect t="-61983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/>
              <p:nvPr/>
            </p:nvSpPr>
            <p:spPr>
              <a:xfrm>
                <a:off x="1474264" y="3136424"/>
                <a:ext cx="6951083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4" y="3136424"/>
                <a:ext cx="6951083" cy="1529201"/>
              </a:xfrm>
              <a:prstGeom prst="rect">
                <a:avLst/>
              </a:prstGeom>
              <a:blipFill>
                <a:blip r:embed="rId3"/>
                <a:stretch>
                  <a:fillRect t="-61983" b="-10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357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B23C2-8D0C-6E37-8FEF-60AA1A20FC52}"/>
              </a:ext>
            </a:extLst>
          </p:cNvPr>
          <p:cNvSpPr txBox="1"/>
          <p:nvPr/>
        </p:nvSpPr>
        <p:spPr>
          <a:xfrm>
            <a:off x="4572000" y="3064033"/>
            <a:ext cx="3302608" cy="926992"/>
          </a:xfrm>
          <a:prstGeom prst="wedgeRoundRectCallout">
            <a:avLst>
              <a:gd name="adj1" fmla="val -21215"/>
              <a:gd name="adj2" fmla="val -77099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Can be interpreted as cross-entropy between LM prob and language prob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4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/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8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</a:t>
            </a:r>
            <a:r>
              <a:rPr lang="en-US" dirty="0">
                <a:solidFill>
                  <a:srgbClr val="C00000"/>
                </a:solidFill>
              </a:rPr>
              <a:t>Edge Cases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2200" b="0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uninformative</a:t>
                </a:r>
                <a:r>
                  <a:rPr lang="en-US" sz="2200" b="0" i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2200" b="0" i="0" dirty="0">
                    <a:latin typeface="Cambria Math" panose="02040503050406030204" pitchFamily="18" charset="0"/>
                  </a:rPr>
                </a:br>
                <a:endParaRPr lang="en-US" sz="22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dirty="0">
                    <a:latin typeface="Cambria Math" panose="02040503050406030204" pitchFamily="18" charset="0"/>
                  </a:rPr>
                  <a:t> is </a:t>
                </a:r>
                <a:r>
                  <a:rPr lang="en-US" sz="22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exact</a:t>
                </a:r>
                <a:r>
                  <a:rPr lang="en-US" sz="2200" dirty="0">
                    <a:latin typeface="Cambria Math" panose="02040503050406030204" pitchFamily="18" charset="0"/>
                  </a:rPr>
                  <a:t>: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/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/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=1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B876CA-4448-6BD5-CC8E-2FB3C41D2809}"/>
              </a:ext>
            </a:extLst>
          </p:cNvPr>
          <p:cNvSpPr/>
          <p:nvPr/>
        </p:nvSpPr>
        <p:spPr>
          <a:xfrm>
            <a:off x="787051" y="3993505"/>
            <a:ext cx="4754757" cy="74051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is a measure of model’s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uncertainty about next word </a:t>
            </a:r>
            <a:r>
              <a:rPr lang="en-US" sz="1800" i="1" dirty="0">
                <a:latin typeface="Corbel" panose="020B0503020204020204" pitchFamily="34" charset="0"/>
              </a:rPr>
              <a:t>(aka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”average branching factor”</a:t>
            </a:r>
            <a:r>
              <a:rPr lang="en-US" sz="1800" i="1" dirty="0"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63110A-58E7-E753-FFB5-A072C7550C44}"/>
              </a:ext>
            </a:extLst>
          </p:cNvPr>
          <p:cNvSpPr/>
          <p:nvPr/>
        </p:nvSpPr>
        <p:spPr>
          <a:xfrm>
            <a:off x="6436746" y="3991025"/>
            <a:ext cx="2097024" cy="74299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ranges  between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1 </a:t>
            </a:r>
            <a:r>
              <a:rPr lang="en-US" sz="1800" i="1" dirty="0">
                <a:latin typeface="Corbel" panose="020B0503020204020204" pitchFamily="34" charset="0"/>
              </a:rPr>
              <a:t>and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 |V|</a:t>
            </a:r>
            <a:r>
              <a:rPr lang="en-US" sz="1800" i="1" dirty="0">
                <a:latin typeface="Corbel" panose="020B0503020204020204" pitchFamily="34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/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blipFill>
                <a:blip r:embed="rId6"/>
                <a:stretch>
                  <a:fillRect l="-594" t="-80000" r="-446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1446-A242-68A2-2963-4A7B803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CD-D516-6106-59AB-C46FF63A17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Training on 38 million words, test 1.5 million words, Wall Street Journal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1074F7-FE36-980A-3911-CAE1DF7EE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477624"/>
              </p:ext>
            </p:extLst>
          </p:nvPr>
        </p:nvGraphicFramePr>
        <p:xfrm>
          <a:off x="366856" y="2330221"/>
          <a:ext cx="8037960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350627623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2067441801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3076776766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980906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N-</a:t>
                      </a:r>
                      <a:r>
                        <a:rPr lang="en-US" sz="2400" b="1" spc="-50" dirty="0">
                          <a:solidFill>
                            <a:srgbClr val="FFFFFF"/>
                          </a:solidFill>
                        </a:rPr>
                        <a:t>gram </a:t>
                      </a:r>
                      <a:r>
                        <a:rPr lang="en-US" sz="2400" b="1" spc="-10" dirty="0">
                          <a:solidFill>
                            <a:srgbClr val="FFFFFF"/>
                          </a:solidFill>
                        </a:rPr>
                        <a:t>Order</a:t>
                      </a:r>
                      <a:endParaRPr lang="en-US" sz="2400" dirty="0">
                        <a:latin typeface="Trebuchet MS"/>
                        <a:cs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Unigram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Bigram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Trigram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08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pc="-10" dirty="0">
                          <a:latin typeface="Trebuchet MS"/>
                          <a:cs typeface="Trebuchet MS"/>
                        </a:rPr>
                        <a:t>Perplexity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962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170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109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0903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0ED4D3-C8D6-D6AD-A12B-C382A0898F16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884980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One Deal With Zeros?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ppl would go 🤯 !! (division by zero)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/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blipFill>
                <a:blip r:embed="rId3"/>
                <a:stretch>
                  <a:fillRect t="-61157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902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Actually, how common are zero-probabilities? 🤔</a:t>
            </a:r>
          </a:p>
          <a:p>
            <a:r>
              <a:rPr lang="en-US" b="1" dirty="0">
                <a:solidFill>
                  <a:schemeClr val="tx1"/>
                </a:solidFill>
              </a:rPr>
              <a:t>Example:</a:t>
            </a:r>
            <a:r>
              <a:rPr lang="en-US" dirty="0">
                <a:solidFill>
                  <a:schemeClr val="tx1"/>
                </a:solidFill>
              </a:rPr>
              <a:t> Shakespeare as text corpus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n=884,647 tokens (the length of Shakespeare writing),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|V|=29,066 (the size vocab used by </a:t>
            </a:r>
            <a:r>
              <a:rPr lang="en-US" sz="1600" dirty="0" err="1">
                <a:solidFill>
                  <a:schemeClr val="tx1"/>
                </a:solidFill>
              </a:rPr>
              <a:t>Shakespear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Shakespeare produced ~300,000 bigrams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Out of |V|^2= 844 million possible bigrams (some of them don’t make sense, but ok!)</a:t>
            </a:r>
          </a:p>
          <a:p>
            <a:r>
              <a:rPr lang="en-US" dirty="0">
                <a:solidFill>
                  <a:schemeClr val="tx1"/>
                </a:solidFill>
              </a:rPr>
              <a:t>So, </a:t>
            </a:r>
            <a:r>
              <a:rPr lang="en-US" dirty="0">
                <a:solidFill>
                  <a:srgbClr val="C00000"/>
                </a:solidFill>
              </a:rPr>
              <a:t>99.96%</a:t>
            </a:r>
            <a:r>
              <a:rPr lang="en-US" dirty="0">
                <a:solidFill>
                  <a:schemeClr val="tx1"/>
                </a:solidFill>
              </a:rPr>
              <a:t> of the possible bigrams are </a:t>
            </a:r>
            <a:r>
              <a:rPr lang="en-US" dirty="0">
                <a:solidFill>
                  <a:srgbClr val="C00000"/>
                </a:solidFill>
              </a:rPr>
              <a:t>never seen </a:t>
            </a:r>
            <a:r>
              <a:rPr lang="en-US" dirty="0">
                <a:solidFill>
                  <a:schemeClr val="tx1"/>
                </a:solidFill>
              </a:rPr>
              <a:t>(have zero entries in the table)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89772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Training set:				Test set:</a:t>
            </a:r>
          </a:p>
          <a:p>
            <a:pPr marL="114300" indent="0">
              <a:buNone/>
            </a:pPr>
            <a:endParaRPr lang="en-US" sz="32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</a:t>
            </a:r>
            <a:r>
              <a:rPr lang="en-US" sz="1000" dirty="0" err="1">
                <a:latin typeface="Corbel" panose="020B0503020204020204" pitchFamily="34" charset="0"/>
              </a:rPr>
              <a:t>Jurafsky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88136-34E7-8680-5DE2-39694A42BD13}"/>
              </a:ext>
            </a:extLst>
          </p:cNvPr>
          <p:cNvSpPr txBox="1"/>
          <p:nvPr/>
        </p:nvSpPr>
        <p:spPr>
          <a:xfrm>
            <a:off x="539332" y="2094696"/>
            <a:ext cx="4530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allegations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reports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claims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AC65B-FDAB-E7F2-1CF9-3533CE533EA8}"/>
              </a:ext>
            </a:extLst>
          </p:cNvPr>
          <p:cNvSpPr txBox="1"/>
          <p:nvPr/>
        </p:nvSpPr>
        <p:spPr>
          <a:xfrm>
            <a:off x="4971708" y="2412809"/>
            <a:ext cx="4530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offer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009A-56D9-DF41-2892-C9F49A232826}"/>
              </a:ext>
            </a:extLst>
          </p:cNvPr>
          <p:cNvSpPr txBox="1"/>
          <p:nvPr/>
        </p:nvSpPr>
        <p:spPr>
          <a:xfrm>
            <a:off x="2195655" y="3837136"/>
            <a:ext cx="47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</a:t>
            </a:r>
            <a:r>
              <a:rPr lang="en-US" sz="2800" dirty="0">
                <a:latin typeface="Corbel" panose="020B0503020204020204" pitchFamily="34" charset="0"/>
              </a:rPr>
              <a:t>(offer| denied the) = 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06927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Smoothing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BBF0F-F003-339C-395D-B9B8DBE8AA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" name="Content Placeholder 72" descr="Chart, bar chart&#10;&#10;Description automatically generated">
            <a:extLst>
              <a:ext uri="{FF2B5EF4-FFF2-40B4-BE49-F238E27FC236}">
                <a16:creationId xmlns:a16="http://schemas.microsoft.com/office/drawing/2014/main" id="{E9ECBC4B-0513-8DDE-31C6-D4055CA1380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661025" y="1393825"/>
            <a:ext cx="3482975" cy="341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Klein] 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3D6CC00D-78B0-A1AB-41D2-6A307549F62A}"/>
              </a:ext>
            </a:extLst>
          </p:cNvPr>
          <p:cNvSpPr txBox="1">
            <a:spLocks/>
          </p:cNvSpPr>
          <p:nvPr/>
        </p:nvSpPr>
        <p:spPr>
          <a:xfrm>
            <a:off x="175214" y="1152475"/>
            <a:ext cx="505384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When we have </a:t>
            </a:r>
            <a:r>
              <a:rPr lang="en-US" dirty="0">
                <a:solidFill>
                  <a:srgbClr val="C00000"/>
                </a:solidFill>
              </a:rPr>
              <a:t>sparse statistics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3 allegations, 2 reports, 1 claims, 1 request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pPr marL="11430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Steal probability</a:t>
            </a:r>
            <a:r>
              <a:rPr lang="en-US" dirty="0">
                <a:solidFill>
                  <a:schemeClr val="tx1"/>
                </a:solidFill>
              </a:rPr>
              <a:t> mass to generalize better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2.5 allegations, 1.5 reports, 0.5 claims, 0.5 request, 2 other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/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“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denied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blipFill>
                <a:blip r:embed="rId3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365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Modeling: 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/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neural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899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N-Gram Language Models, A Historical Highlight 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577478-D1C1-D771-ED20-9A62BD81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30" y="1979077"/>
            <a:ext cx="7188926" cy="278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216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FB0A01-1557-717D-4063-9F9387CCA5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Beyond Counting: </a:t>
            </a:r>
          </a:p>
          <a:p>
            <a:r>
              <a:rPr lang="en-US" sz="3600" dirty="0"/>
              <a:t>Language Models with Neural Networks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3594B-05CE-3E05-90E6-197F553401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7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(recurrent nets,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03BEDC8-0A57-B190-FA19-5F24EA6DCA85}"/>
              </a:ext>
            </a:extLst>
          </p:cNvPr>
          <p:cNvSpPr/>
          <p:nvPr/>
        </p:nvSpPr>
        <p:spPr>
          <a:xfrm>
            <a:off x="229320" y="2202528"/>
            <a:ext cx="2409026" cy="882200"/>
          </a:xfrm>
          <a:prstGeom prst="wedgeRoundRectCallout">
            <a:avLst>
              <a:gd name="adj1" fmla="val -8181"/>
              <a:gd name="adj2" fmla="val 634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you build this function? 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4D52A2-6CFF-EBF9-8DC9-3C5C5E447C83}"/>
              </a:ext>
            </a:extLst>
          </p:cNvPr>
          <p:cNvSpPr/>
          <p:nvPr/>
        </p:nvSpPr>
        <p:spPr>
          <a:xfrm>
            <a:off x="234805" y="3772409"/>
            <a:ext cx="2409026" cy="882200"/>
          </a:xfrm>
          <a:prstGeom prst="wedgeRoundRectCallout">
            <a:avLst>
              <a:gd name="adj1" fmla="val -7839"/>
              <a:gd name="adj2" fmla="val -672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Networks for rescue! </a:t>
            </a:r>
          </a:p>
        </p:txBody>
      </p:sp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CF30-9A59-2D87-F225-BE56F376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From Counting (N-Gram) to Neural Models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CB697-0623-A1D7-373B-A56B68D8E6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37D5147-BD71-6E19-DF46-C1972B64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5" name="Google Shape;312;p51">
            <a:extLst>
              <a:ext uri="{FF2B5EF4-FFF2-40B4-BE49-F238E27FC236}">
                <a16:creationId xmlns:a16="http://schemas.microsoft.com/office/drawing/2014/main" id="{429074D0-1C0C-30A8-52BB-C6ECE72EECF2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44181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FFN-LMs </a:t>
            </a:r>
            <a:r>
              <a:rPr lang="en-US" dirty="0"/>
              <a:t>(early and mid-2000’s),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We will need in coming sessions that one can build these models with neural networks.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These will be effective predictive models based on feed-forward networks </a:t>
            </a:r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69BE6-2E2D-4008-F497-05C495D76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800" dirty="0"/>
              <a:t>Language Modeling: Definitions and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0100-8DA0-5A6A-F61E-A9CAFB136E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042C-E183-BE11-2A85-EA6CDF9D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Modeling: 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26508-163C-DB75-22EA-5D750FE11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Earlier we define </a:t>
            </a:r>
            <a:r>
              <a:rPr lang="en-US" sz="2400" b="1" dirty="0">
                <a:solidFill>
                  <a:srgbClr val="0070C0"/>
                </a:solidFill>
              </a:rPr>
              <a:t>Self-Supervised</a:t>
            </a:r>
            <a:r>
              <a:rPr lang="en-US" sz="2400" b="1" dirty="0"/>
              <a:t> </a:t>
            </a:r>
            <a:r>
              <a:rPr lang="en-US" sz="2400" dirty="0"/>
              <a:t>models as </a:t>
            </a:r>
            <a:r>
              <a:rPr lang="en-US" sz="2400" dirty="0">
                <a:latin typeface="Corbel" panose="020B0503020204020204" pitchFamily="34" charset="0"/>
              </a:rPr>
              <a:t>as </a:t>
            </a:r>
            <a:br>
              <a:rPr lang="en-US" sz="2400" dirty="0">
                <a:latin typeface="Corbel" panose="020B050302020402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predictive models </a:t>
            </a:r>
            <a:r>
              <a:rPr lang="en-US" sz="2400" dirty="0">
                <a:latin typeface="Corbel" panose="020B0503020204020204" pitchFamily="34" charset="0"/>
              </a:rPr>
              <a:t>of the world! </a:t>
            </a:r>
            <a:br>
              <a:rPr lang="en-US" sz="2400" dirty="0">
                <a:latin typeface="Corbel" panose="020B0503020204020204" pitchFamily="34" charset="0"/>
              </a:rPr>
            </a:b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/>
              <a:t>Language model </a:t>
            </a:r>
            <a:r>
              <a:rPr lang="en-US" sz="2400" dirty="0"/>
              <a:t>are self-supervised, or predictive models of language. </a:t>
            </a:r>
          </a:p>
          <a:p>
            <a:endParaRPr lang="en-US" sz="2400" dirty="0"/>
          </a:p>
          <a:p>
            <a:r>
              <a:rPr lang="en-US" sz="2400" dirty="0"/>
              <a:t>Now the question is:</a:t>
            </a:r>
            <a:r>
              <a:rPr lang="en-US" sz="2400" b="1" dirty="0"/>
              <a:t> </a:t>
            </a:r>
            <a:r>
              <a:rPr lang="en-US" sz="2400" dirty="0"/>
              <a:t>how do you formulate and build them?</a:t>
            </a: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46880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4372</Words>
  <Application>Microsoft Macintosh PowerPoint</Application>
  <PresentationFormat>On-screen Show (16:9)</PresentationFormat>
  <Paragraphs>670</Paragraphs>
  <Slides>78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78</vt:i4>
      </vt:variant>
    </vt:vector>
  </HeadingPairs>
  <TitlesOfParts>
    <vt:vector size="98" baseType="lpstr">
      <vt:lpstr>Times New Roman</vt:lpstr>
      <vt:lpstr>Trebuchet MS</vt:lpstr>
      <vt:lpstr>Roboto</vt:lpstr>
      <vt:lpstr>Merriweather Sans</vt:lpstr>
      <vt:lpstr>Arial</vt:lpstr>
      <vt:lpstr>Corbel</vt:lpstr>
      <vt:lpstr>Courier New</vt:lpstr>
      <vt:lpstr>Cambria Math</vt:lpstr>
      <vt:lpstr>Calibri</vt:lpstr>
      <vt:lpstr>Verdana</vt:lpstr>
      <vt:lpstr>Consolas</vt:lpstr>
      <vt:lpstr>Source Sans Pro</vt:lpstr>
      <vt:lpstr>Tahoma</vt:lpstr>
      <vt:lpstr>Source Serif Pro</vt:lpstr>
      <vt:lpstr>Wingdings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Language Modeling</vt:lpstr>
      <vt:lpstr>HW1 is released!  </vt:lpstr>
      <vt:lpstr>“My Colab Is Running Out of Memory” </vt:lpstr>
      <vt:lpstr>“Is Typesetting Mandatory?” No, but … </vt:lpstr>
      <vt:lpstr>“Is Typesetting Mandatory?"</vt:lpstr>
      <vt:lpstr>“Is Typesetting Mandatory?"</vt:lpstr>
      <vt:lpstr>Language Modeling: Chapter Plan </vt:lpstr>
      <vt:lpstr>PowerPoint Presentation</vt:lpstr>
      <vt:lpstr>Language Modeling: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of Upcoming Word </vt:lpstr>
      <vt:lpstr>LMs as a Marginal Distribution</vt:lpstr>
      <vt:lpstr>LMs as Implicit Joint Distribution over Language </vt:lpstr>
      <vt:lpstr>Doing Things with Language Model </vt:lpstr>
      <vt:lpstr>Doing Things with Language Model (2)</vt:lpstr>
      <vt:lpstr>Doing Things with Language Model (3)</vt:lpstr>
      <vt:lpstr>Why Care About Language Modeling?</vt:lpstr>
      <vt:lpstr>You use Language Models every day! </vt:lpstr>
      <vt:lpstr>You use Language Models every day! </vt:lpstr>
      <vt:lpstr>You use Language Models every day! </vt:lpstr>
      <vt:lpstr>It Can be Misused Too … </vt:lpstr>
      <vt:lpstr>Summary </vt:lpstr>
      <vt:lpstr>PowerPoint Presentation</vt:lpstr>
      <vt:lpstr>The General  Language Modeling Problem</vt:lpstr>
      <vt:lpstr>PowerPoint Presentation</vt:lpstr>
      <vt:lpstr>PowerPoint Presentation</vt:lpstr>
      <vt:lpstr>Language Models: A History</vt:lpstr>
      <vt:lpstr>PowerPoint Presentation</vt:lpstr>
      <vt:lpstr>PowerPoint Presentation</vt:lpstr>
      <vt:lpstr>PowerPoint Presentation</vt:lpstr>
      <vt:lpstr>PowerPoint Presentation</vt:lpstr>
      <vt:lpstr>N-gram Language Models </vt:lpstr>
      <vt:lpstr>Pre-Computed N-Grams </vt:lpstr>
      <vt:lpstr>Pre-Computed N-Grams </vt:lpstr>
      <vt:lpstr>Pre-Computed N-Grams </vt:lpstr>
      <vt:lpstr>Pre-Computed N-Grams </vt:lpstr>
      <vt:lpstr>Generation from N-Gram Models</vt:lpstr>
      <vt:lpstr>Generation from N-Gram Models</vt:lpstr>
      <vt:lpstr>Generation from N-Gram Models</vt:lpstr>
      <vt:lpstr>Generation from N-Gram Models</vt:lpstr>
      <vt:lpstr>N-Gram Models in Practice</vt:lpstr>
      <vt:lpstr>Scaling N-Grams </vt:lpstr>
      <vt:lpstr>Aside: Computing N-Grams at Scale </vt:lpstr>
      <vt:lpstr>Summary </vt:lpstr>
      <vt:lpstr>PowerPoint Presentation</vt:lpstr>
      <vt:lpstr>Evaluating Language Models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A Typical Machine Learning and Evaluation Protocol 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Edge Cases</vt:lpstr>
      <vt:lpstr>Lower perplexity == Better Model </vt:lpstr>
      <vt:lpstr>How Should One Deal With Zeros? </vt:lpstr>
      <vt:lpstr>How Should One Deal With Zeros? </vt:lpstr>
      <vt:lpstr>How Should One Deal With Zeros? </vt:lpstr>
      <vt:lpstr>How Should One Deal With Zeros? Smoothing </vt:lpstr>
      <vt:lpstr>N-Gram Language Models, A Historical Highlight </vt:lpstr>
      <vt:lpstr>Summary</vt:lpstr>
      <vt:lpstr>PowerPoint Presentation</vt:lpstr>
      <vt:lpstr>A Fixed-Window Neural LM</vt:lpstr>
      <vt:lpstr>A Fixed-Window Neural LM</vt:lpstr>
      <vt:lpstr>A Fixed-Window Neural LM</vt:lpstr>
      <vt:lpstr>A Fixed-Window Neural LM</vt:lpstr>
      <vt:lpstr>From Counting (N-Gram) to Neural Models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33</cp:revision>
  <dcterms:modified xsi:type="dcterms:W3CDTF">2023-11-13T01:54:40Z</dcterms:modified>
</cp:coreProperties>
</file>